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2" r:id="rId2"/>
    <p:sldId id="273" r:id="rId3"/>
    <p:sldId id="310" r:id="rId4"/>
    <p:sldId id="291" r:id="rId5"/>
    <p:sldId id="311" r:id="rId6"/>
    <p:sldId id="309" r:id="rId7"/>
    <p:sldId id="278" r:id="rId8"/>
    <p:sldId id="300" r:id="rId9"/>
    <p:sldId id="307" r:id="rId10"/>
    <p:sldId id="302" r:id="rId11"/>
  </p:sldIdLst>
  <p:sldSz cx="12190413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00C8"/>
    <a:srgbClr val="FA5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04" autoAdjust="0"/>
    <p:restoredTop sz="96835" autoAdjust="0"/>
  </p:normalViewPr>
  <p:slideViewPr>
    <p:cSldViewPr>
      <p:cViewPr varScale="1">
        <p:scale>
          <a:sx n="81" d="100"/>
          <a:sy n="81" d="100"/>
        </p:scale>
        <p:origin x="-108" y="-6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84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3410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21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65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73915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433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645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377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6380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2499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7463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80D51-DBAF-4526-8069-87B0767400FF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EDCA1-FF22-405E-B8FB-0615C04FD4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77720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umc-strategiy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6614" y="4149080"/>
            <a:ext cx="9865096" cy="168018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Апрель, 2022</a:t>
            </a:r>
            <a:b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 Липецк</a:t>
            </a:r>
            <a:endParaRPr lang="ru-RU" sz="3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70670" y="2060848"/>
            <a:ext cx="91598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ЗАЩИТА ПРОФКОМОМ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 ЧЛЕНОВ ПРОФСОЮЗА</a:t>
            </a:r>
          </a:p>
          <a:p>
            <a:pPr algn="ctr"/>
            <a:r>
              <a:rPr lang="ru-RU" sz="4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 ОХРАНУ ТРУДА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422" y="260648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00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6694" y="2852936"/>
            <a:ext cx="8981166" cy="309634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chemeClr val="bg1"/>
                </a:solidFill>
              </a:rPr>
              <a:t>Технический инспектор труда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err="1" smtClean="0">
                <a:solidFill>
                  <a:schemeClr val="bg1"/>
                </a:solidFill>
              </a:rPr>
              <a:t>Миняйло</a:t>
            </a:r>
            <a:r>
              <a:rPr lang="ru-RU" b="1" dirty="0" smtClean="0">
                <a:solidFill>
                  <a:schemeClr val="bg1"/>
                </a:solidFill>
              </a:rPr>
              <a:t> Константин Николаевич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ru-RU" b="1" dirty="0" smtClean="0">
                <a:solidFill>
                  <a:schemeClr val="bg1"/>
                </a:solidFill>
              </a:rPr>
              <a:t>тел: 8(4742) 22-78-49</a:t>
            </a:r>
            <a:br>
              <a:rPr lang="ru-RU" b="1" dirty="0" smtClean="0">
                <a:solidFill>
                  <a:schemeClr val="bg1"/>
                </a:solidFill>
              </a:rPr>
            </a:br>
            <a:r>
              <a:rPr lang="en-US" b="1" dirty="0" smtClean="0">
                <a:solidFill>
                  <a:schemeClr val="bg1"/>
                </a:solidFill>
              </a:rPr>
              <a:t>E-mail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en-US" b="1" dirty="0" smtClean="0">
                <a:solidFill>
                  <a:schemeClr val="bg1"/>
                </a:solidFill>
              </a:rPr>
              <a:t>tit4801@eseur.ru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94606" y="2137450"/>
            <a:ext cx="9505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ОХРАНА ТРУДА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39422" y="260648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6701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Полномочия ПК в охране труда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6644" y="1261904"/>
            <a:ext cx="9793088" cy="5298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spcAft>
                <a:spcPts val="1000"/>
              </a:spcAft>
            </a:pPr>
            <a:r>
              <a:rPr lang="ru-RU" sz="2400" b="1" dirty="0" smtClean="0">
                <a:solidFill>
                  <a:srgbClr val="2300C8"/>
                </a:solidFill>
              </a:rPr>
              <a:t>В соответствии со ст. 370 ТК РФ в качестве обеспечения общественного контроля председатель ППО, либо избранное уполномоченное лицо имеют право на: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проведение проверок и направление работодателю представлений </a:t>
            </a:r>
            <a:r>
              <a:rPr lang="ru-RU" sz="2400" b="1" dirty="0">
                <a:solidFill>
                  <a:srgbClr val="2300C8"/>
                </a:solidFill>
              </a:rPr>
              <a:t>с </a:t>
            </a:r>
            <a:r>
              <a:rPr lang="ru-RU" sz="2400" b="1" dirty="0" smtClean="0">
                <a:solidFill>
                  <a:srgbClr val="2300C8"/>
                </a:solidFill>
              </a:rPr>
              <a:t>требованием об </a:t>
            </a:r>
            <a:r>
              <a:rPr lang="ru-RU" sz="2400" b="1" dirty="0">
                <a:solidFill>
                  <a:srgbClr val="2300C8"/>
                </a:solidFill>
              </a:rPr>
              <a:t>устранении </a:t>
            </a:r>
            <a:r>
              <a:rPr lang="ru-RU" sz="2400" b="1" dirty="0" smtClean="0">
                <a:solidFill>
                  <a:srgbClr val="2300C8"/>
                </a:solidFill>
              </a:rPr>
              <a:t>выявленных нарушений </a:t>
            </a:r>
            <a:r>
              <a:rPr lang="ru-RU" sz="2400" b="1" dirty="0">
                <a:solidFill>
                  <a:srgbClr val="2300C8"/>
                </a:solidFill>
              </a:rPr>
              <a:t>охраны труда;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контроля </a:t>
            </a:r>
            <a:r>
              <a:rPr lang="ru-RU" sz="2400" b="1" dirty="0">
                <a:solidFill>
                  <a:srgbClr val="2300C8"/>
                </a:solidFill>
              </a:rPr>
              <a:t>за соблюдением </a:t>
            </a:r>
            <a:r>
              <a:rPr lang="ru-RU" sz="2400" b="1" dirty="0" smtClean="0">
                <a:solidFill>
                  <a:srgbClr val="2300C8"/>
                </a:solidFill>
              </a:rPr>
              <a:t>ПВТР;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</a:t>
            </a:r>
            <a:r>
              <a:rPr lang="ru-RU" sz="2400" b="1" dirty="0">
                <a:solidFill>
                  <a:srgbClr val="2300C8"/>
                </a:solidFill>
              </a:rPr>
              <a:t>контроля </a:t>
            </a:r>
            <a:r>
              <a:rPr lang="ru-RU" sz="2400" b="1" dirty="0" smtClean="0">
                <a:solidFill>
                  <a:srgbClr val="2300C8"/>
                </a:solidFill>
              </a:rPr>
              <a:t>за </a:t>
            </a:r>
            <a:r>
              <a:rPr lang="ru-RU" sz="2400" b="1" dirty="0">
                <a:solidFill>
                  <a:srgbClr val="2300C8"/>
                </a:solidFill>
              </a:rPr>
              <a:t>выполнением соглашений по </a:t>
            </a:r>
            <a:r>
              <a:rPr lang="ru-RU" sz="2400" b="1" dirty="0" smtClean="0">
                <a:solidFill>
                  <a:srgbClr val="2300C8"/>
                </a:solidFill>
              </a:rPr>
              <a:t>ОТ;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обеспечение контроля за соблюдением требований прохождения медицинских осмотров и психиатрических освидетельствований;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</a:t>
            </a:r>
            <a:r>
              <a:rPr lang="ru-RU" sz="2400" b="1" dirty="0">
                <a:solidFill>
                  <a:srgbClr val="2300C8"/>
                </a:solidFill>
              </a:rPr>
              <a:t>в проведении специальной оценки условий труда;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в формировании нормативных документов по охране труда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в расследовании несчастных случаев;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участие </a:t>
            </a:r>
            <a:r>
              <a:rPr lang="ru-RU" sz="2400" b="1" dirty="0">
                <a:solidFill>
                  <a:srgbClr val="2300C8"/>
                </a:solidFill>
              </a:rPr>
              <a:t>в смотрах по охране </a:t>
            </a:r>
            <a:r>
              <a:rPr lang="ru-RU" sz="2400" b="1" dirty="0" smtClean="0">
                <a:solidFill>
                  <a:srgbClr val="2300C8"/>
                </a:solidFill>
              </a:rPr>
              <a:t>труда.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lvl="0" indent="-342900">
              <a:buFont typeface="Wingdings" pitchFamily="2" charset="2"/>
              <a:buChar char="Ø"/>
            </a:pPr>
            <a:endParaRPr lang="ru-RU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4823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Месячник охраны труда в 2022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622" y="980728"/>
            <a:ext cx="936104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Письмо ЦС Профсоюза от </a:t>
            </a:r>
            <a:r>
              <a:rPr lang="ru-RU" sz="2400" b="1" dirty="0">
                <a:solidFill>
                  <a:srgbClr val="FF0000"/>
                </a:solidFill>
              </a:rPr>
              <a:t>28 марта 2022 г. № </a:t>
            </a:r>
            <a:r>
              <a:rPr lang="ru-RU" sz="2400" b="1" dirty="0" smtClean="0">
                <a:solidFill>
                  <a:srgbClr val="FF0000"/>
                </a:solidFill>
              </a:rPr>
              <a:t>176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«О </a:t>
            </a:r>
            <a:r>
              <a:rPr lang="ru-RU" sz="2400" b="1" dirty="0">
                <a:solidFill>
                  <a:srgbClr val="FF0000"/>
                </a:solidFill>
              </a:rPr>
              <a:t>проведении Дня охраны </a:t>
            </a:r>
            <a:r>
              <a:rPr lang="ru-RU" sz="2400" b="1" dirty="0" smtClean="0">
                <a:solidFill>
                  <a:srgbClr val="FF0000"/>
                </a:solidFill>
              </a:rPr>
              <a:t>труда»</a:t>
            </a:r>
            <a:endParaRPr lang="ru-RU" sz="2400" b="1" dirty="0">
              <a:solidFill>
                <a:srgbClr val="FF000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Девиз Д</a:t>
            </a:r>
            <a:r>
              <a:rPr lang="ru-RU" sz="2400" b="1" dirty="0" smtClean="0">
                <a:solidFill>
                  <a:srgbClr val="FF0000"/>
                </a:solidFill>
              </a:rPr>
              <a:t>ня </a:t>
            </a:r>
            <a:r>
              <a:rPr lang="ru-RU" sz="2400" b="1" dirty="0">
                <a:solidFill>
                  <a:srgbClr val="FF0000"/>
                </a:solidFill>
              </a:rPr>
              <a:t>охраны труда «Культура безопасности труда как ключевой элемент корпоративной </a:t>
            </a:r>
            <a:r>
              <a:rPr lang="ru-RU" sz="2400" b="1" dirty="0" smtClean="0">
                <a:solidFill>
                  <a:srgbClr val="FF0000"/>
                </a:solidFill>
              </a:rPr>
              <a:t>культуры»</a:t>
            </a:r>
          </a:p>
          <a:p>
            <a:pPr indent="354013"/>
            <a:r>
              <a:rPr lang="ru-RU" sz="2400" b="1" dirty="0" smtClean="0">
                <a:solidFill>
                  <a:srgbClr val="2300C8"/>
                </a:solidFill>
              </a:rPr>
              <a:t>Провести совместно с представителями администрации образовательной организации следующие мероприятия: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 smtClean="0">
                <a:solidFill>
                  <a:srgbClr val="2300C8"/>
                </a:solidFill>
              </a:rPr>
              <a:t> </a:t>
            </a:r>
            <a:r>
              <a:rPr lang="ru-RU" sz="2400" b="1" dirty="0">
                <a:solidFill>
                  <a:srgbClr val="2300C8"/>
                </a:solidFill>
              </a:rPr>
              <a:t>Обучение и проверку знаний требований по охране </a:t>
            </a:r>
            <a:r>
              <a:rPr lang="ru-RU" sz="2400" b="1">
                <a:solidFill>
                  <a:srgbClr val="2300C8"/>
                </a:solidFill>
              </a:rPr>
              <a:t>труда </a:t>
            </a:r>
            <a:r>
              <a:rPr lang="ru-RU" sz="2400" b="1" smtClean="0">
                <a:solidFill>
                  <a:srgbClr val="2300C8"/>
                </a:solidFill>
              </a:rPr>
              <a:t>(в части изменения законодательства);</a:t>
            </a:r>
            <a:endParaRPr lang="ru-RU" sz="2400" b="1" dirty="0">
              <a:solidFill>
                <a:srgbClr val="2300C8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Проверки (комплексные и тематические) состояния охраны труда в организации;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Актуализировать страницы по охране труда на сайте организации и </a:t>
            </a:r>
            <a:r>
              <a:rPr lang="ru-RU" sz="2400" b="1" dirty="0" smtClean="0">
                <a:solidFill>
                  <a:srgbClr val="2300C8"/>
                </a:solidFill>
              </a:rPr>
              <a:t>стенды </a:t>
            </a:r>
            <a:r>
              <a:rPr lang="ru-RU" sz="2400" b="1" dirty="0">
                <a:solidFill>
                  <a:srgbClr val="2300C8"/>
                </a:solidFill>
              </a:rPr>
              <a:t>по охране труда;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 С привлечением обучающихся подготовить наглядную агитацию по охране труда, провести викторины и </a:t>
            </a:r>
            <a:r>
              <a:rPr lang="ru-RU" sz="2400" b="1" dirty="0" err="1" smtClean="0">
                <a:solidFill>
                  <a:srgbClr val="2300C8"/>
                </a:solidFill>
              </a:rPr>
              <a:t>квесты</a:t>
            </a:r>
            <a:r>
              <a:rPr lang="ru-RU" sz="2400" b="1" dirty="0">
                <a:solidFill>
                  <a:srgbClr val="2300C8"/>
                </a:solidFill>
              </a:rPr>
              <a:t>;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2400" b="1" dirty="0">
                <a:solidFill>
                  <a:srgbClr val="2300C8"/>
                </a:solidFill>
              </a:rPr>
              <a:t>Организовать мероприятия по восстановлению физического и психологического здоровья работников организации</a:t>
            </a:r>
            <a:r>
              <a:rPr lang="ru-RU" sz="2400" b="1" dirty="0" smtClean="0">
                <a:solidFill>
                  <a:srgbClr val="2300C8"/>
                </a:solidFill>
              </a:rPr>
              <a:t>.</a:t>
            </a:r>
            <a:endParaRPr lang="ru-RU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141913" y="3725863"/>
            <a:ext cx="12190412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17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Проведение совместных проверок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598" y="1124744"/>
            <a:ext cx="106571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/>
            <a:endParaRPr lang="ru-RU" sz="2400" b="1" dirty="0" smtClean="0">
              <a:solidFill>
                <a:srgbClr val="2300C8"/>
              </a:solidFill>
            </a:endParaRPr>
          </a:p>
          <a:p>
            <a:pPr indent="354013"/>
            <a:r>
              <a:rPr lang="ru-RU" sz="2400" b="1" dirty="0" smtClean="0">
                <a:solidFill>
                  <a:srgbClr val="2300C8"/>
                </a:solidFill>
              </a:rPr>
              <a:t>В связи с вступлением в силу Приказа </a:t>
            </a:r>
            <a:r>
              <a:rPr lang="ru-RU" sz="2400" b="1" dirty="0">
                <a:solidFill>
                  <a:srgbClr val="2300C8"/>
                </a:solidFill>
              </a:rPr>
              <a:t>Министерства труда и социальной защиты РФ от 29 октября 2021 г. N 774н "Об утверждении общих требований к организации безопасного рабочего </a:t>
            </a:r>
            <a:r>
              <a:rPr lang="ru-RU" sz="2400" b="1" dirty="0" smtClean="0">
                <a:solidFill>
                  <a:srgbClr val="2300C8"/>
                </a:solidFill>
              </a:rPr>
              <a:t>места"</a:t>
            </a:r>
          </a:p>
          <a:p>
            <a:pPr indent="354013"/>
            <a:r>
              <a:rPr lang="ru-RU" sz="2400" b="1" dirty="0" smtClean="0">
                <a:solidFill>
                  <a:srgbClr val="FF0000"/>
                </a:solidFill>
              </a:rPr>
              <a:t>рекомендуем </a:t>
            </a:r>
            <a:r>
              <a:rPr lang="ru-RU" sz="2400" b="1" dirty="0" smtClean="0">
                <a:solidFill>
                  <a:srgbClr val="2300C8"/>
                </a:solidFill>
              </a:rPr>
              <a:t>провести проверку организации безопасных рабочих мест.</a:t>
            </a:r>
          </a:p>
          <a:p>
            <a:pPr indent="354013"/>
            <a:endParaRPr lang="ru-RU" sz="2400" b="1" dirty="0" smtClean="0">
              <a:solidFill>
                <a:srgbClr val="FF0000"/>
              </a:solidFill>
            </a:endParaRPr>
          </a:p>
          <a:p>
            <a:pPr indent="354013"/>
            <a:r>
              <a:rPr lang="ru-RU" sz="2400" b="1" dirty="0">
                <a:solidFill>
                  <a:srgbClr val="2300C8"/>
                </a:solidFill>
              </a:rPr>
              <a:t>В связи с вступлением в силу </a:t>
            </a:r>
            <a:r>
              <a:rPr lang="ru-RU" sz="2400" b="1" dirty="0" smtClean="0">
                <a:solidFill>
                  <a:srgbClr val="2300C8"/>
                </a:solidFill>
              </a:rPr>
              <a:t>Приказа </a:t>
            </a:r>
            <a:r>
              <a:rPr lang="ru-RU" sz="2400" b="1" dirty="0">
                <a:solidFill>
                  <a:srgbClr val="2300C8"/>
                </a:solidFill>
              </a:rPr>
              <a:t>Министерства труда и социальной защиты РФ от 14 сентября 2021 г. N 629н "Об утверждении предельно допустимых норм нагрузок для женщин при подъеме и перемещении тяжестей вручную " (</a:t>
            </a:r>
            <a:r>
              <a:rPr lang="ru-RU" sz="2400" b="1" dirty="0">
                <a:solidFill>
                  <a:srgbClr val="FF0000"/>
                </a:solidFill>
              </a:rPr>
              <a:t>с 01.03.2022 г</a:t>
            </a:r>
            <a:r>
              <a:rPr lang="ru-RU" sz="2400" b="1" dirty="0" smtClean="0">
                <a:solidFill>
                  <a:srgbClr val="FF0000"/>
                </a:solidFill>
              </a:rPr>
              <a:t>.</a:t>
            </a:r>
            <a:r>
              <a:rPr lang="ru-RU" sz="2400" b="1" dirty="0" smtClean="0">
                <a:solidFill>
                  <a:srgbClr val="2300C8"/>
                </a:solidFill>
              </a:rPr>
              <a:t>)</a:t>
            </a:r>
          </a:p>
          <a:p>
            <a:pPr indent="354013"/>
            <a:r>
              <a:rPr lang="ru-RU" sz="2400" b="1" dirty="0">
                <a:solidFill>
                  <a:srgbClr val="FF0000"/>
                </a:solidFill>
              </a:rPr>
              <a:t>рекомендуем </a:t>
            </a:r>
            <a:r>
              <a:rPr lang="ru-RU" sz="2400" b="1" dirty="0">
                <a:solidFill>
                  <a:srgbClr val="2300C8"/>
                </a:solidFill>
              </a:rPr>
              <a:t>провести </a:t>
            </a:r>
            <a:r>
              <a:rPr lang="ru-RU" sz="2400" b="1" dirty="0" smtClean="0">
                <a:solidFill>
                  <a:srgbClr val="2300C8"/>
                </a:solidFill>
              </a:rPr>
              <a:t>проверку внесения изменений в инструкции по ОТ для соответствующих </a:t>
            </a:r>
            <a:r>
              <a:rPr lang="ru-RU" sz="2400" b="1" smtClean="0">
                <a:solidFill>
                  <a:srgbClr val="2300C8"/>
                </a:solidFill>
              </a:rPr>
              <a:t>категорий работников.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/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66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Проведение проверок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50590" y="1124744"/>
            <a:ext cx="1065718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lnSpc>
                <a:spcPct val="15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В связи с вступлением в силу ст. 76 , ст. 215 ТК РФ</a:t>
            </a:r>
          </a:p>
          <a:p>
            <a:pPr indent="354013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</a:rPr>
              <a:t>рекомендуем </a:t>
            </a:r>
            <a:r>
              <a:rPr lang="ru-RU" sz="2400" b="1" dirty="0">
                <a:solidFill>
                  <a:srgbClr val="2300C8"/>
                </a:solidFill>
              </a:rPr>
              <a:t>провести проверку контроля выдачи </a:t>
            </a:r>
            <a:r>
              <a:rPr lang="ru-RU" sz="2400" b="1" dirty="0" smtClean="0">
                <a:solidFill>
                  <a:srgbClr val="2300C8"/>
                </a:solidFill>
              </a:rPr>
              <a:t>и </a:t>
            </a:r>
            <a:r>
              <a:rPr lang="ru-RU" sz="2400" b="1" dirty="0">
                <a:solidFill>
                  <a:srgbClr val="2300C8"/>
                </a:solidFill>
              </a:rPr>
              <a:t>учёта </a:t>
            </a:r>
            <a:r>
              <a:rPr lang="ru-RU" sz="2400" b="1" dirty="0" smtClean="0">
                <a:solidFill>
                  <a:srgbClr val="2300C8"/>
                </a:solidFill>
              </a:rPr>
              <a:t>СИЗ</a:t>
            </a:r>
          </a:p>
          <a:p>
            <a:pPr indent="354013"/>
            <a:endParaRPr lang="ru-RU" b="1" dirty="0">
              <a:solidFill>
                <a:srgbClr val="2300C8"/>
              </a:solidFill>
            </a:endParaRPr>
          </a:p>
          <a:p>
            <a:pPr indent="354013"/>
            <a:r>
              <a:rPr lang="ru-RU" sz="2200" b="1" dirty="0" smtClean="0">
                <a:solidFill>
                  <a:srgbClr val="2300C8"/>
                </a:solidFill>
              </a:rPr>
              <a:t>Статья 76. </a:t>
            </a:r>
            <a:r>
              <a:rPr lang="ru-RU" sz="2200" b="1" dirty="0">
                <a:solidFill>
                  <a:srgbClr val="2300C8"/>
                </a:solidFill>
              </a:rPr>
              <a:t>Отстранение от </a:t>
            </a:r>
            <a:r>
              <a:rPr lang="ru-RU" sz="2200" b="1" dirty="0" smtClean="0">
                <a:solidFill>
                  <a:srgbClr val="2300C8"/>
                </a:solidFill>
              </a:rPr>
              <a:t>работы </a:t>
            </a:r>
            <a:r>
              <a:rPr lang="ru-RU" sz="2200" i="1" dirty="0" smtClean="0">
                <a:solidFill>
                  <a:srgbClr val="C00000"/>
                </a:solidFill>
              </a:rPr>
              <a:t>(проинформировать работников о …)</a:t>
            </a:r>
            <a:endParaRPr lang="ru-RU" sz="2200" b="1" dirty="0">
              <a:solidFill>
                <a:srgbClr val="2300C8"/>
              </a:solidFill>
            </a:endParaRP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Работодатель обязан отстранить </a:t>
            </a:r>
            <a:r>
              <a:rPr lang="ru-RU" sz="2200" b="1" dirty="0">
                <a:solidFill>
                  <a:srgbClr val="2300C8"/>
                </a:solidFill>
              </a:rPr>
              <a:t>от работы (не допускать к работе) работника: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не применяющего </a:t>
            </a:r>
            <a:r>
              <a:rPr lang="ru-RU" sz="2200" b="1" dirty="0">
                <a:solidFill>
                  <a:srgbClr val="2300C8"/>
                </a:solidFill>
              </a:rPr>
              <a:t>выданные ему в установленном порядке средства индивидуальной защиты, применение которых является обязательным при выполнении работ с вредными и (или) опасными условиями труда, а также на работах, выполняемых в особых температурных условиях;</a:t>
            </a:r>
          </a:p>
          <a:p>
            <a:pPr indent="354013"/>
            <a:r>
              <a:rPr lang="ru-RU" sz="2200" b="1" dirty="0">
                <a:solidFill>
                  <a:srgbClr val="2300C8"/>
                </a:solidFill>
              </a:rPr>
              <a:t>Статья 215. Обязанности работника в области охраны труда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Работник обязан:</a:t>
            </a:r>
          </a:p>
          <a:p>
            <a:pPr indent="354013"/>
            <a:r>
              <a:rPr lang="ru-RU" sz="2200" b="1" dirty="0">
                <a:solidFill>
                  <a:srgbClr val="FF0000"/>
                </a:solidFill>
              </a:rPr>
              <a:t>использовать</a:t>
            </a:r>
            <a:r>
              <a:rPr lang="ru-RU" sz="2200" b="1" dirty="0">
                <a:solidFill>
                  <a:srgbClr val="2300C8"/>
                </a:solidFill>
              </a:rPr>
              <a:t> и </a:t>
            </a:r>
            <a:r>
              <a:rPr lang="ru-RU" sz="2200" b="1" dirty="0">
                <a:solidFill>
                  <a:srgbClr val="FF0000"/>
                </a:solidFill>
              </a:rPr>
              <a:t>правильно применять</a:t>
            </a:r>
            <a:r>
              <a:rPr lang="ru-RU" sz="2200" b="1" dirty="0">
                <a:solidFill>
                  <a:srgbClr val="2300C8"/>
                </a:solidFill>
              </a:rPr>
              <a:t> средства индивидуальной и коллективной защиты</a:t>
            </a:r>
            <a:r>
              <a:rPr lang="ru-RU" sz="2200" b="1" dirty="0" smtClean="0">
                <a:solidFill>
                  <a:srgbClr val="2300C8"/>
                </a:solidFill>
              </a:rPr>
              <a:t>;</a:t>
            </a:r>
          </a:p>
          <a:p>
            <a:pPr indent="354013" algn="ctr"/>
            <a:r>
              <a:rPr lang="ru-RU" sz="2000" b="1" dirty="0">
                <a:solidFill>
                  <a:srgbClr val="2300C8"/>
                </a:solidFill>
              </a:rPr>
              <a:t>(</a:t>
            </a:r>
            <a:r>
              <a:rPr lang="ru-RU" sz="2000" b="1" dirty="0">
                <a:solidFill>
                  <a:srgbClr val="FF0000"/>
                </a:solidFill>
              </a:rPr>
              <a:t>дисциплинарная ответственность </a:t>
            </a:r>
            <a:r>
              <a:rPr lang="ru-RU" sz="2000" b="1" dirty="0">
                <a:solidFill>
                  <a:srgbClr val="2300C8"/>
                </a:solidFill>
              </a:rPr>
              <a:t>Статья 192 ТК РФ)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611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339874" cy="719138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</a:rPr>
              <a:t>Участие в составе комиссий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960522" y="1268760"/>
            <a:ext cx="9361040" cy="430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1. Комиссия (комитет) по охране труда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b="1" dirty="0">
                <a:solidFill>
                  <a:srgbClr val="2300C8"/>
                </a:solidFill>
              </a:rPr>
              <a:t>Статья 224. Комитеты (комиссии) по охране труда</a:t>
            </a:r>
          </a:p>
          <a:p>
            <a:pPr indent="354013">
              <a:lnSpc>
                <a:spcPct val="120000"/>
              </a:lnSpc>
            </a:pPr>
            <a:r>
              <a:rPr lang="ru-RU" b="1" dirty="0" smtClean="0">
                <a:solidFill>
                  <a:srgbClr val="2300C8"/>
                </a:solidFill>
              </a:rPr>
              <a:t>По </a:t>
            </a:r>
            <a:r>
              <a:rPr lang="ru-RU" b="1" dirty="0">
                <a:solidFill>
                  <a:srgbClr val="FF0000"/>
                </a:solidFill>
              </a:rPr>
              <a:t>инициативе</a:t>
            </a:r>
            <a:r>
              <a:rPr lang="ru-RU" b="1" dirty="0">
                <a:solidFill>
                  <a:srgbClr val="2300C8"/>
                </a:solidFill>
              </a:rPr>
              <a:t> работодателя и (или) по инициативе работников либо их уполномоченного представительного органа создаются комитеты (комиссии) по охране труда. </a:t>
            </a:r>
          </a:p>
          <a:p>
            <a:pPr indent="354013">
              <a:lnSpc>
                <a:spcPct val="12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Приказ</a:t>
            </a:r>
            <a:r>
              <a:rPr lang="ru-RU" b="1" dirty="0" smtClean="0">
                <a:solidFill>
                  <a:srgbClr val="2300C8"/>
                </a:solidFill>
              </a:rPr>
              <a:t> </a:t>
            </a:r>
            <a:r>
              <a:rPr lang="ru-RU" b="1" dirty="0">
                <a:solidFill>
                  <a:srgbClr val="2300C8"/>
                </a:solidFill>
              </a:rPr>
              <a:t>Министерства труда и социальной защиты РФ от 22 сентября 2021 г. N 650н </a:t>
            </a:r>
            <a:r>
              <a:rPr lang="ru-RU" b="1" dirty="0">
                <a:solidFill>
                  <a:srgbClr val="FF0000"/>
                </a:solidFill>
              </a:rPr>
              <a:t>"Об утверждении примерного положения о комитете (комиссии) по охране труда"</a:t>
            </a:r>
          </a:p>
          <a:p>
            <a:pPr indent="354013">
              <a:lnSpc>
                <a:spcPct val="120000"/>
              </a:lnSpc>
            </a:pPr>
            <a:r>
              <a:rPr lang="ru-RU" sz="2400" b="1" dirty="0">
                <a:solidFill>
                  <a:srgbClr val="2300C8"/>
                </a:solidFill>
              </a:rPr>
              <a:t>2. </a:t>
            </a:r>
            <a:r>
              <a:rPr lang="ru-RU" sz="2400" b="1" dirty="0" smtClean="0">
                <a:solidFill>
                  <a:srgbClr val="2300C8"/>
                </a:solidFill>
              </a:rPr>
              <a:t>Комиссия по обучению и проверке знаний по охране труда.</a:t>
            </a:r>
          </a:p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3. Комиссия по обучению первой </a:t>
            </a:r>
            <a:r>
              <a:rPr lang="ru-RU" sz="2400" b="1" smtClean="0">
                <a:solidFill>
                  <a:srgbClr val="2300C8"/>
                </a:solidFill>
              </a:rPr>
              <a:t>помощи пострадавшим.</a:t>
            </a:r>
            <a:endParaRPr lang="ru-RU" sz="2400" b="1" dirty="0" smtClean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sz="2400" b="1" dirty="0">
                <a:solidFill>
                  <a:srgbClr val="2300C8"/>
                </a:solidFill>
              </a:rPr>
              <a:t>4</a:t>
            </a:r>
            <a:r>
              <a:rPr lang="ru-RU" sz="2400" b="1" dirty="0" smtClean="0">
                <a:solidFill>
                  <a:srgbClr val="2300C8"/>
                </a:solidFill>
              </a:rPr>
              <a:t>. Комиссия по проведению специальной оценки условий труда.</a:t>
            </a:r>
            <a:endParaRPr lang="ru-RU" sz="2400" b="1" dirty="0">
              <a:solidFill>
                <a:srgbClr val="2300C8"/>
              </a:solidFill>
            </a:endParaRPr>
          </a:p>
          <a:p>
            <a:pPr indent="354013">
              <a:lnSpc>
                <a:spcPct val="120000"/>
              </a:lnSpc>
            </a:pPr>
            <a:r>
              <a:rPr lang="ru-RU" sz="2400" b="1" dirty="0" smtClean="0">
                <a:solidFill>
                  <a:srgbClr val="2300C8"/>
                </a:solidFill>
              </a:rPr>
              <a:t>5. Комиссия по идентификации опасностей.</a:t>
            </a:r>
            <a:endParaRPr lang="ru-RU" sz="2400" b="1" dirty="0">
              <a:solidFill>
                <a:srgbClr val="2300C8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8302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1756" y="188640"/>
            <a:ext cx="9771922" cy="719138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ru-RU" sz="4000" b="1" dirty="0" smtClean="0">
                <a:solidFill>
                  <a:schemeClr val="bg1"/>
                </a:solidFill>
              </a:rPr>
              <a:t>Участие в разработке КД и согласовании ЛНА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622598" y="1340768"/>
            <a:ext cx="105851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Коллективный договор (Охрана труда Х раздел ТК РФ)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 системе управления охраной труда (СУОТ) в организации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об обнаружении, распознавании </a:t>
            </a:r>
            <a:r>
              <a:rPr lang="ru-RU" sz="2400" b="1" dirty="0">
                <a:solidFill>
                  <a:srgbClr val="2300C8"/>
                </a:solidFill>
              </a:rPr>
              <a:t>и </a:t>
            </a:r>
            <a:r>
              <a:rPr lang="ru-RU" sz="2400" b="1" dirty="0" smtClean="0">
                <a:solidFill>
                  <a:srgbClr val="2300C8"/>
                </a:solidFill>
              </a:rPr>
              <a:t>описании опасностей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>
                <a:solidFill>
                  <a:srgbClr val="2300C8"/>
                </a:solidFill>
              </a:rPr>
              <a:t>Положение </a:t>
            </a:r>
            <a:r>
              <a:rPr lang="ru-RU" sz="2400" b="1" dirty="0" smtClean="0">
                <a:solidFill>
                  <a:srgbClr val="2300C8"/>
                </a:solidFill>
              </a:rPr>
              <a:t> об оценке </a:t>
            </a:r>
            <a:r>
              <a:rPr lang="ru-RU" sz="2400" b="1" dirty="0">
                <a:solidFill>
                  <a:srgbClr val="2300C8"/>
                </a:solidFill>
              </a:rPr>
              <a:t>уровней профессиональных рисков и по снижению уровней таких рисков</a:t>
            </a:r>
            <a:endParaRPr lang="ru-RU" sz="2400" b="1" dirty="0" smtClean="0">
              <a:solidFill>
                <a:srgbClr val="2300C8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 расследовании микротравм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Перечень (план) мероприятий по улучшению условий труда</a:t>
            </a:r>
            <a:endParaRPr lang="ru-RU" sz="2400" b="1" dirty="0">
              <a:solidFill>
                <a:srgbClr val="2300C8"/>
              </a:solidFill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2400" b="1" dirty="0" smtClean="0">
                <a:solidFill>
                  <a:srgbClr val="2300C8"/>
                </a:solidFill>
              </a:rPr>
              <a:t>Положение об информировании работников об условиях труда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456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4606" y="1204864"/>
            <a:ext cx="10971372" cy="5623450"/>
          </a:xfrm>
        </p:spPr>
        <p:txBody>
          <a:bodyPr>
            <a:normAutofit/>
          </a:bodyPr>
          <a:lstStyle/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Приказ Министерства здравоохранения РФ от 28 января 2021 г. N 29н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2300C8"/>
              </a:solidFill>
              <a:cs typeface="Times New Roman" pitchFamily="18" charset="0"/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  <a:cs typeface="Times New Roman" pitchFamily="18" charset="0"/>
              </a:rPr>
              <a:t>П.27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.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Работодатель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 не позднее, чем за 10 рабочих дней до согласованной с медицинской организацией даты начала проведения периодического осмотра 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обязан ознакомить работников, </a:t>
            </a:r>
            <a:r>
              <a:rPr lang="ru-RU" sz="2400" b="1" dirty="0">
                <a:solidFill>
                  <a:srgbClr val="2300C8"/>
                </a:solidFill>
                <a:cs typeface="Times New Roman" pitchFamily="18" charset="0"/>
              </a:rPr>
              <a:t>подлежащих периодическому осмотру,</a:t>
            </a:r>
            <a:r>
              <a:rPr lang="ru-RU" sz="2400" b="1" dirty="0">
                <a:solidFill>
                  <a:srgbClr val="FF0000"/>
                </a:solidFill>
                <a:cs typeface="Times New Roman" pitchFamily="18" charset="0"/>
              </a:rPr>
              <a:t> с календарным планом</a:t>
            </a:r>
            <a:r>
              <a:rPr lang="ru-RU" sz="2400" b="1" dirty="0" smtClean="0">
                <a:solidFill>
                  <a:srgbClr val="FF0000"/>
                </a:solidFill>
                <a:cs typeface="Times New Roman" pitchFamily="18" charset="0"/>
              </a:rPr>
              <a:t>.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П.9</a:t>
            </a:r>
            <a:r>
              <a:rPr lang="ru-RU" sz="2400" b="1" dirty="0">
                <a:solidFill>
                  <a:srgbClr val="2300C8"/>
                </a:solidFill>
              </a:rPr>
              <a:t>. </a:t>
            </a:r>
            <a:r>
              <a:rPr lang="ru-RU" sz="2400" b="1" dirty="0">
                <a:solidFill>
                  <a:srgbClr val="FF0000"/>
                </a:solidFill>
              </a:rPr>
              <a:t>Направление</a:t>
            </a:r>
            <a:r>
              <a:rPr lang="ru-RU" sz="2400" b="1" dirty="0">
                <a:solidFill>
                  <a:srgbClr val="2300C8"/>
                </a:solidFill>
              </a:rPr>
              <a:t> заполняется на основании утвержденного </a:t>
            </a:r>
            <a:r>
              <a:rPr lang="ru-RU" sz="2400" b="1" dirty="0">
                <a:solidFill>
                  <a:srgbClr val="FF0000"/>
                </a:solidFill>
              </a:rPr>
              <a:t>работодателем</a:t>
            </a:r>
            <a:r>
              <a:rPr lang="ru-RU" sz="2400" b="1" dirty="0">
                <a:solidFill>
                  <a:srgbClr val="2300C8"/>
                </a:solidFill>
              </a:rPr>
              <a:t> списка лиц, поступающих на работу, подлежащих предварительным осмотрам (далее - список лиц</a:t>
            </a:r>
            <a:r>
              <a:rPr lang="ru-RU" sz="2400" b="1" dirty="0" smtClean="0">
                <a:solidFill>
                  <a:srgbClr val="2300C8"/>
                </a:solidFill>
              </a:rPr>
              <a:t>).</a:t>
            </a:r>
          </a:p>
          <a:p>
            <a:pPr marL="0" indent="354013">
              <a:lnSpc>
                <a:spcPct val="90000"/>
              </a:lnSpc>
              <a:spcBef>
                <a:spcPts val="0"/>
              </a:spcBef>
              <a:buNone/>
            </a:pPr>
            <a:endParaRPr lang="ru-RU" sz="1600" b="1" dirty="0" smtClean="0">
              <a:solidFill>
                <a:srgbClr val="2300C8"/>
              </a:solidFill>
            </a:endParaRP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ТК </a:t>
            </a:r>
            <a:r>
              <a:rPr lang="ru-RU" sz="2400" b="1" dirty="0">
                <a:solidFill>
                  <a:srgbClr val="2300C8"/>
                </a:solidFill>
              </a:rPr>
              <a:t>РФ Статья 220. Медицинские осмотры некоторых категорий работников</a:t>
            </a:r>
          </a:p>
          <a:p>
            <a:pPr marL="0" indent="354013">
              <a:lnSpc>
                <a:spcPct val="90000"/>
              </a:lnSpc>
              <a:buNone/>
            </a:pPr>
            <a:r>
              <a:rPr lang="ru-RU" sz="2400" b="1" dirty="0">
                <a:solidFill>
                  <a:srgbClr val="2300C8"/>
                </a:solidFill>
              </a:rPr>
              <a:t>Предусмотренные настоящей статьей </a:t>
            </a:r>
            <a:r>
              <a:rPr lang="ru-RU" sz="2400" b="1" dirty="0">
                <a:solidFill>
                  <a:srgbClr val="FF0000"/>
                </a:solidFill>
              </a:rPr>
              <a:t>медицинские осмотры </a:t>
            </a:r>
            <a:r>
              <a:rPr lang="ru-RU" sz="2400" b="1" dirty="0">
                <a:solidFill>
                  <a:srgbClr val="2300C8"/>
                </a:solidFill>
              </a:rPr>
              <a:t>и </a:t>
            </a:r>
            <a:r>
              <a:rPr lang="ru-RU" sz="2400" b="1" dirty="0">
                <a:solidFill>
                  <a:srgbClr val="FF0000"/>
                </a:solidFill>
              </a:rPr>
              <a:t>психиатрические освидетельствования</a:t>
            </a:r>
            <a:r>
              <a:rPr lang="ru-RU" sz="2400" b="1" dirty="0">
                <a:solidFill>
                  <a:srgbClr val="2300C8"/>
                </a:solidFill>
              </a:rPr>
              <a:t> осуществляются </a:t>
            </a:r>
            <a:r>
              <a:rPr lang="ru-RU" sz="2400" b="1" dirty="0">
                <a:solidFill>
                  <a:srgbClr val="FF0000"/>
                </a:solidFill>
              </a:rPr>
              <a:t>за счет средств работодателя</a:t>
            </a:r>
            <a:r>
              <a:rPr lang="ru-RU" sz="2400" b="1" dirty="0">
                <a:solidFill>
                  <a:srgbClr val="2300C8"/>
                </a:solidFill>
              </a:rPr>
              <a:t>, если иное не установлено законодательством Российской Федерации</a:t>
            </a:r>
            <a:r>
              <a:rPr lang="ru-RU" sz="2400" b="1" dirty="0" smtClean="0">
                <a:solidFill>
                  <a:srgbClr val="2300C8"/>
                </a:solidFill>
              </a:rPr>
              <a:t>.</a:t>
            </a:r>
            <a:endParaRPr lang="ru-RU" b="1" dirty="0">
              <a:solidFill>
                <a:srgbClr val="FF0000"/>
              </a:solidFill>
              <a:cs typeface="Times New Roman" pitchFamily="18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-36512"/>
            <a:ext cx="11161922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Контроль за порядком прохождения </a:t>
            </a:r>
            <a:r>
              <a:rPr lang="ru-RU" sz="4000" b="1" dirty="0" err="1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мед.осмотров</a:t>
            </a:r>
            <a:endParaRPr lang="ru-RU" sz="40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972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168" y="1196752"/>
            <a:ext cx="10971372" cy="5184576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2300C8"/>
                </a:solidFill>
              </a:rPr>
              <a:t>«Учебно-методический центр»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>
                <a:solidFill>
                  <a:srgbClr val="2300C8"/>
                </a:solidFill>
              </a:rPr>
              <a:t>Федерации профсоюзов Липецкой области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1000" b="1" dirty="0" smtClean="0">
              <a:solidFill>
                <a:srgbClr val="2300C8"/>
              </a:solidFill>
              <a:latin typeface="Times New Roman" pitchFamily="18" charset="0"/>
              <a:cs typeface="Times New Roman" pitchFamily="18" charset="0"/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тел</a:t>
            </a:r>
            <a:r>
              <a:rPr lang="ru-RU" sz="2400" b="1" dirty="0">
                <a:solidFill>
                  <a:srgbClr val="2300C8"/>
                </a:solidFill>
              </a:rPr>
              <a:t>: 8(4742) </a:t>
            </a:r>
            <a:r>
              <a:rPr lang="ru-RU" sz="2400" b="1" dirty="0" smtClean="0">
                <a:solidFill>
                  <a:srgbClr val="2300C8"/>
                </a:solidFill>
              </a:rPr>
              <a:t>22-78-07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специалист Учебно-методического центра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Попова Лариса Анатольевна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2300C8"/>
                </a:solidFill>
              </a:rPr>
              <a:t>e-mail: </a:t>
            </a:r>
            <a:r>
              <a:rPr lang="en-US" sz="2400" b="1" dirty="0">
                <a:solidFill>
                  <a:srgbClr val="2300C8"/>
                </a:solidFill>
                <a:hlinkClick r:id="rId2"/>
              </a:rPr>
              <a:t>umc-strategiy@mail.ru</a:t>
            </a:r>
            <a:endParaRPr lang="ru-RU" sz="2400" b="1" dirty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endParaRPr lang="ru-RU" sz="1000" b="1" dirty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тел</a:t>
            </a:r>
            <a:r>
              <a:rPr lang="ru-RU" sz="2400" b="1" dirty="0">
                <a:solidFill>
                  <a:srgbClr val="2300C8"/>
                </a:solidFill>
              </a:rPr>
              <a:t>: 8(4742) </a:t>
            </a:r>
            <a:r>
              <a:rPr lang="ru-RU" sz="2400" b="1" dirty="0" smtClean="0">
                <a:solidFill>
                  <a:srgbClr val="2300C8"/>
                </a:solidFill>
              </a:rPr>
              <a:t>77-15-36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директор </a:t>
            </a:r>
            <a:r>
              <a:rPr lang="ru-RU" sz="2400" b="1" dirty="0">
                <a:solidFill>
                  <a:srgbClr val="2300C8"/>
                </a:solidFill>
              </a:rPr>
              <a:t>У</a:t>
            </a:r>
            <a:r>
              <a:rPr lang="ru-RU" sz="2400" b="1" dirty="0" smtClean="0">
                <a:solidFill>
                  <a:srgbClr val="2300C8"/>
                </a:solidFill>
              </a:rPr>
              <a:t>чебно-методического </a:t>
            </a:r>
            <a:r>
              <a:rPr lang="ru-RU" sz="2400" b="1" dirty="0">
                <a:solidFill>
                  <a:srgbClr val="2300C8"/>
                </a:solidFill>
              </a:rPr>
              <a:t>центра</a:t>
            </a: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2300C8"/>
                </a:solidFill>
              </a:rPr>
              <a:t>Насонова Марина Александровна</a:t>
            </a:r>
          </a:p>
          <a:p>
            <a:pPr marL="720725" indent="0">
              <a:spcBef>
                <a:spcPts val="0"/>
              </a:spcBef>
              <a:buNone/>
            </a:pPr>
            <a:endParaRPr lang="ru-RU" sz="1000" b="1" dirty="0" smtClean="0">
              <a:solidFill>
                <a:srgbClr val="2300C8"/>
              </a:solidFill>
            </a:endParaRPr>
          </a:p>
          <a:p>
            <a:pPr marL="720725" indent="0">
              <a:spcBef>
                <a:spcPts val="0"/>
              </a:spcBef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Обучение уполномоченных лиц по охране труда ППО проводится 1 раз в 3 года за счёт средств областного профсоюзного бюджета!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90550" y="30902"/>
            <a:ext cx="10971372" cy="1143000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Контакты организации для обучения по ОТ</a:t>
            </a:r>
            <a:endParaRPr lang="ru-RU" sz="4000" b="1" dirty="0">
              <a:solidFill>
                <a:schemeClr val="bg1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514192" y="0"/>
            <a:ext cx="1676221" cy="112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0733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2606</TotalTime>
  <Words>540</Words>
  <Application>Microsoft Office PowerPoint</Application>
  <PresentationFormat>Произвольный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Апрель, 2022 г. Липецк</vt:lpstr>
      <vt:lpstr>Полномочия ПК в охране труда</vt:lpstr>
      <vt:lpstr>Месячник охраны труда в 2022 году</vt:lpstr>
      <vt:lpstr>Проведение совместных проверок</vt:lpstr>
      <vt:lpstr>Проведение проверок</vt:lpstr>
      <vt:lpstr>Участие в составе комиссий</vt:lpstr>
      <vt:lpstr>Участие в разработке КД и согласовании ЛНА</vt:lpstr>
      <vt:lpstr>Контроль за порядком прохождения мед.осмотров</vt:lpstr>
      <vt:lpstr>Контакты организации для обучения по ОТ</vt:lpstr>
      <vt:lpstr>Технический инспектор труда Миняйло Константин Николаевич тел: 8(4742) 22-78-49 E-mail: tit4801@eseur.ru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TiT</dc:creator>
  <cp:lastModifiedBy>111</cp:lastModifiedBy>
  <cp:revision>179</cp:revision>
  <dcterms:created xsi:type="dcterms:W3CDTF">2018-10-18T05:13:08Z</dcterms:created>
  <dcterms:modified xsi:type="dcterms:W3CDTF">2022-10-31T15:23:48Z</dcterms:modified>
</cp:coreProperties>
</file>